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92" r:id="rId5"/>
    <p:sldId id="293" r:id="rId6"/>
    <p:sldId id="294" r:id="rId7"/>
    <p:sldId id="295" r:id="rId8"/>
    <p:sldId id="29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783462-C15E-44FA-B9D3-D0FF1BBA7B04}" v="128" dt="2024-02-25T12:37:27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90" d="100"/>
          <a:sy n="90" d="100"/>
        </p:scale>
        <p:origin x="1110" y="9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3/2/2024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3/2/2024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Databricks Workshop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J</a:t>
            </a:r>
            <a:r>
              <a:rPr lang="en-US" dirty="0" err="1"/>
              <a:t>esús</a:t>
            </a:r>
            <a:r>
              <a:rPr lang="en-US" dirty="0"/>
              <a:t> Arnau Villar</a:t>
            </a:r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/>
              <a:t>Introducción (30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Breve historia del procesamiento de datos y Big Data.</a:t>
            </a:r>
          </a:p>
          <a:p>
            <a:r>
              <a:rPr lang="es-ES" dirty="0"/>
              <a:t>Evolución de Apache </a:t>
            </a:r>
            <a:r>
              <a:rPr lang="es-ES" dirty="0" err="1"/>
              <a:t>Spark</a:t>
            </a:r>
            <a:r>
              <a:rPr lang="es-ES" dirty="0"/>
              <a:t> y sus beneficios en el mundo del Big Data.</a:t>
            </a:r>
          </a:p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r>
              <a:rPr lang="es-ES" dirty="0"/>
              <a:t>(60 min)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68E49B2-2A15-DC9D-B0DE-0822C926559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271607" y="5281219"/>
            <a:ext cx="5162709" cy="421399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8" y="3419684"/>
            <a:ext cx="5162709" cy="1431402"/>
          </a:xfrm>
        </p:spPr>
        <p:txBody>
          <a:bodyPr/>
          <a:lstStyle/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  <a:p>
            <a:r>
              <a:rPr lang="es-ES" b="1" dirty="0" err="1"/>
              <a:t>Lab</a:t>
            </a:r>
            <a:r>
              <a:rPr lang="es-ES" b="1" dirty="0"/>
              <a:t> 1: </a:t>
            </a:r>
            <a:r>
              <a:rPr lang="es-ES" b="1" dirty="0" err="1"/>
              <a:t>Databricks</a:t>
            </a:r>
            <a:r>
              <a:rPr lang="es-ES" b="1" dirty="0"/>
              <a:t> </a:t>
            </a:r>
            <a:r>
              <a:rPr lang="es-ES" b="1" dirty="0" err="1"/>
              <a:t>Workspace</a:t>
            </a:r>
            <a:r>
              <a:rPr lang="es-ES" b="1" dirty="0"/>
              <a:t> UI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B250B41-6A81-A105-DC41-24A78E1F5B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271608" y="5725668"/>
            <a:ext cx="5162709" cy="1635938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/>
      </p:pic>
      <p:pic>
        <p:nvPicPr>
          <p:cNvPr id="37" name="Picture Placeholder 36" descr="A red cubes stacked together&#10;&#10;Description automatically generated">
            <a:extLst>
              <a:ext uri="{FF2B5EF4-FFF2-40B4-BE49-F238E27FC236}">
                <a16:creationId xmlns:a16="http://schemas.microsoft.com/office/drawing/2014/main" id="{592B0B87-D082-C031-3170-DAD4E342393F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B3297BB8-C751-D95F-BA59-C5F2005C93B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r>
              <a:rPr lang="es-ES" dirty="0"/>
              <a:t> (90 min)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</a:t>
            </a:r>
            <a:r>
              <a:rPr lang="es-ES" dirty="0" err="1"/>
              <a:t>versionamiento</a:t>
            </a:r>
            <a:r>
              <a:rPr lang="es-ES" dirty="0"/>
              <a:t> de datos con Delta Lake.</a:t>
            </a:r>
          </a:p>
          <a:p>
            <a:r>
              <a:rPr lang="es-ES" dirty="0"/>
              <a:t>Orquestación de procesos</a:t>
            </a:r>
          </a:p>
          <a:p>
            <a:r>
              <a:rPr lang="es-ES" b="1" dirty="0" err="1"/>
              <a:t>Lab</a:t>
            </a:r>
            <a:r>
              <a:rPr lang="es-ES" b="1" dirty="0"/>
              <a:t> 2: Ingesta de datos en Delta Lake</a:t>
            </a:r>
            <a:endParaRPr lang="en-US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 (60 min)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1431402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  <a:p>
            <a:r>
              <a:rPr lang="es-ES" b="1" dirty="0" err="1"/>
              <a:t>Lab</a:t>
            </a:r>
            <a:r>
              <a:rPr lang="es-ES" b="1" dirty="0"/>
              <a:t> 3: Análisis de un conjunto de datos y creación de visualizaciones y </a:t>
            </a:r>
            <a:r>
              <a:rPr lang="es-ES" b="1" dirty="0" err="1"/>
              <a:t>dashboards</a:t>
            </a:r>
            <a:r>
              <a:rPr lang="es-ES" b="1" dirty="0"/>
              <a:t>.</a:t>
            </a:r>
          </a:p>
          <a:p>
            <a:endParaRPr 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Conclusión</a:t>
            </a:r>
            <a:r>
              <a:rPr lang="en-US" dirty="0"/>
              <a:t> (30 min)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B9D4E8-8E88-1212-6B68-40807831243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01281-9833-9B9E-0FE8-224DBFBCA73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8C0F169-3AF9-CE3A-6236-06AE80819B4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3277ECF-D456-B72E-39B8-AFDB0042DF8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/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3C6822-BD8D-E9C7-F776-A3617EE7DED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0C159B4-F78D-9EFB-0D89-FC5D314B0BB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77127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6" name="Picture Placeholder 15" descr="A person with a beard&#10;&#10;Description automatically generated">
            <a:extLst>
              <a:ext uri="{FF2B5EF4-FFF2-40B4-BE49-F238E27FC236}">
                <a16:creationId xmlns:a16="http://schemas.microsoft.com/office/drawing/2014/main" id="{61AE604B-0389-F392-EF50-2BCD176C37A6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6518" r="6518"/>
          <a:stretch/>
        </p:blipFill>
        <p:spPr>
          <a:xfrm>
            <a:off x="8086289" y="1932881"/>
            <a:ext cx="2269228" cy="2609622"/>
          </a:xfrm>
        </p:spPr>
      </p:pic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786" y="4221685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252</Words>
  <Application>Microsoft Office PowerPoint</Application>
  <PresentationFormat>Widescreen</PresentationFormat>
  <Paragraphs>41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Databricks Workshop</vt:lpstr>
      <vt:lpstr>Agenda</vt:lpstr>
      <vt:lpstr>Agenda</vt:lpstr>
      <vt:lpstr>Agenda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2024-03-02T19:05:42Z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